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5" d="100"/>
          <a:sy n="85" d="100"/>
        </p:scale>
        <p:origin x="-15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7/5/2024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7/5/2024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7/5/2024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7/5/2024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7/5/2024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7/5/2024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7/5/2024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7/5/2024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3657600"/>
            <a:ext cx="6477000" cy="1828800"/>
          </a:xfrm>
        </p:spPr>
        <p:txBody>
          <a:bodyPr>
            <a:normAutofit fontScale="90000"/>
          </a:bodyPr>
          <a:lstStyle/>
          <a:p>
            <a:pPr algn="ctr"/>
            <a:r>
              <a:rPr lang="en-US" dirty="0"/>
              <a:t>CBR STRATEGIES IN </a:t>
            </a:r>
            <a:br>
              <a:rPr lang="en-US" dirty="0"/>
            </a:br>
            <a:r>
              <a:rPr lang="en-US" dirty="0"/>
              <a:t>URBAN AREA</a:t>
            </a:r>
            <a:br>
              <a:rPr lang="en-US" dirty="0"/>
            </a:br>
            <a:r>
              <a:rPr lang="en-US" dirty="0"/>
              <a:t/>
            </a:r>
            <a:br>
              <a:rPr lang="en-US" dirty="0"/>
            </a:br>
            <a:r>
              <a:rPr lang="en-US" dirty="0"/>
              <a:t/>
            </a:r>
            <a:br>
              <a:rPr lang="en-US" dirty="0"/>
            </a:br>
            <a:r>
              <a:rPr lang="en-US" sz="2200" dirty="0"/>
              <a:t>Dr. doss Prakash</a:t>
            </a:r>
            <a:br>
              <a:rPr lang="en-US" sz="2200" dirty="0"/>
            </a:br>
            <a:r>
              <a:rPr lang="en-US" sz="2200" dirty="0"/>
              <a:t>Dept. OF community physiotherapy</a:t>
            </a:r>
            <a:br>
              <a:rPr lang="en-US" sz="2200" dirty="0"/>
            </a:br>
            <a:r>
              <a:rPr lang="en-US" sz="2200" dirty="0"/>
              <a:t>MGM institute of physiotherapy </a:t>
            </a:r>
            <a:br>
              <a:rPr lang="en-US" sz="2200" dirty="0"/>
            </a:br>
            <a:r>
              <a:rPr lang="en-IN" sz="2400" cap="none" dirty="0" smtClean="0">
                <a:cs typeface="Times New Roman" pitchFamily="18" charset="0"/>
              </a:rPr>
              <a:t>CHH. SAMBHAJINAGAR</a:t>
            </a:r>
            <a:r>
              <a:rPr lang="en-US" sz="2400" cap="none" dirty="0" smtClean="0">
                <a:cs typeface="Times New Roman" pitchFamily="18" charset="0"/>
              </a:rPr>
              <a:t/>
            </a:r>
            <a:br>
              <a:rPr lang="en-US" sz="2400" cap="none" dirty="0" smtClean="0">
                <a:cs typeface="Times New Roman" pitchFamily="18" charset="0"/>
              </a:rPr>
            </a:br>
            <a:endParaRPr lang="en-US" sz="2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The identification and involvement of community leaders including influential persons, political and/or religious leaders become critical in this initial phase. For example, it is helpful to involve and inform local authorities such as civic authorities or police, etc. Both these activities may be difficult and require persistent and repeated efforts.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Understanding the needs</a:t>
            </a:r>
            <a:endParaRPr lang="en-US" dirty="0"/>
          </a:p>
        </p:txBody>
      </p:sp>
      <p:sp>
        <p:nvSpPr>
          <p:cNvPr id="3" name="Content Placeholder 2"/>
          <p:cNvSpPr>
            <a:spLocks noGrp="1"/>
          </p:cNvSpPr>
          <p:nvPr>
            <p:ph sz="quarter" idx="1"/>
          </p:nvPr>
        </p:nvSpPr>
        <p:spPr/>
        <p:txBody>
          <a:bodyPr>
            <a:normAutofit fontScale="92500"/>
          </a:bodyPr>
          <a:lstStyle/>
          <a:p>
            <a:pPr algn="just"/>
            <a:r>
              <a:rPr lang="en-US" dirty="0"/>
              <a:t>Carrying out a survey to identify disabled persons and other vulnerable population groups is helpful in defining the magnitude of the problems and for promoting discussions with local communities about priority activities and their implementation methodologies. </a:t>
            </a:r>
          </a:p>
          <a:p>
            <a:pPr algn="just"/>
            <a:r>
              <a:rPr lang="en-US" dirty="0"/>
              <a:t>However, such surveys may build up unrealistic expectations and lead to disillusionment even before the start of activities. Poor and slum communities may have past experience of surveys, making them suspicious and uncooperative.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Empowerment and community participation</a:t>
            </a:r>
            <a:endParaRPr lang="en-US" dirty="0"/>
          </a:p>
        </p:txBody>
      </p:sp>
      <p:sp>
        <p:nvSpPr>
          <p:cNvPr id="3" name="Content Placeholder 2"/>
          <p:cNvSpPr>
            <a:spLocks noGrp="1"/>
          </p:cNvSpPr>
          <p:nvPr>
            <p:ph sz="quarter" idx="1"/>
          </p:nvPr>
        </p:nvSpPr>
        <p:spPr/>
        <p:txBody>
          <a:bodyPr>
            <a:normAutofit fontScale="92500"/>
          </a:bodyPr>
          <a:lstStyle/>
          <a:p>
            <a:r>
              <a:rPr lang="en-US" dirty="0"/>
              <a:t>Empowerment means that disabled persons and other target groups along with their family members and concerned persons in the community are aware of their rights and their collective strengths, have the necessary skills and resources to ensure access to existing services and facilities, and can take advocacy action to demand equal opportunities. </a:t>
            </a:r>
          </a:p>
          <a:p>
            <a:r>
              <a:rPr lang="en-US" dirty="0"/>
              <a:t>Enabling empowerment is closely linked </a:t>
            </a:r>
            <a:r>
              <a:rPr lang="en-US" dirty="0" err="1"/>
              <a:t>tocommunity</a:t>
            </a:r>
            <a:r>
              <a:rPr lang="en-US" dirty="0"/>
              <a:t> participation and ownership of the different aspects of the CBR </a:t>
            </a:r>
            <a:r>
              <a:rPr lang="en-US" dirty="0" err="1"/>
              <a:t>programme</a:t>
            </a:r>
            <a:r>
              <a:rPr lang="en-US"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r>
              <a:rPr lang="en-US" dirty="0"/>
              <a:t>For example, countries have laws concerning access to transport and allowances for disabled persons about which persons living in urban low-income and slum areas may not be aware. </a:t>
            </a:r>
          </a:p>
          <a:p>
            <a:r>
              <a:rPr lang="en-US" dirty="0"/>
              <a:t>A CBR </a:t>
            </a:r>
            <a:r>
              <a:rPr lang="en-US" dirty="0" err="1"/>
              <a:t>programme</a:t>
            </a:r>
            <a:r>
              <a:rPr lang="en-US" dirty="0"/>
              <a:t> in such a situation can provide information about these laws. Persons having this information may not know exactly how to benefit from such laws and how to fill in the forms to obtain the required certificates, identity cards and other documents; </a:t>
            </a:r>
          </a:p>
          <a:p>
            <a:r>
              <a:rPr lang="en-US" dirty="0"/>
              <a:t>CBR </a:t>
            </a:r>
            <a:r>
              <a:rPr lang="en-US" dirty="0" err="1"/>
              <a:t>programmes</a:t>
            </a:r>
            <a:r>
              <a:rPr lang="en-US" dirty="0"/>
              <a:t> can provide practical skills and help in this aspect. </a:t>
            </a:r>
          </a:p>
          <a:p>
            <a:r>
              <a:rPr lang="en-US" dirty="0"/>
              <a:t>Persons having both the information and the skills may still be unable to obtain the required documents because of a lack of financial resources necessary for the request, and the CBR </a:t>
            </a:r>
            <a:r>
              <a:rPr lang="en-US" dirty="0" err="1"/>
              <a:t>programme</a:t>
            </a:r>
            <a:r>
              <a:rPr lang="en-US" dirty="0"/>
              <a:t> can help by promoting savings and credit funds to provide loans in these situations. Initially such information and skills may depend entirely on the staff of the initiating agencies, but persons from local communities can eventually be trained to take on this role.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Promoting DPOs</a:t>
            </a:r>
            <a:br>
              <a:rPr lang="en-US" b="1" i="1" dirty="0"/>
            </a:br>
            <a:endParaRPr lang="en-US" dirty="0"/>
          </a:p>
        </p:txBody>
      </p:sp>
      <p:sp>
        <p:nvSpPr>
          <p:cNvPr id="3" name="Content Placeholder 2"/>
          <p:cNvSpPr>
            <a:spLocks noGrp="1"/>
          </p:cNvSpPr>
          <p:nvPr>
            <p:ph sz="quarter" idx="1"/>
          </p:nvPr>
        </p:nvSpPr>
        <p:spPr/>
        <p:txBody>
          <a:bodyPr>
            <a:normAutofit lnSpcReduction="10000"/>
          </a:bodyPr>
          <a:lstStyle/>
          <a:p>
            <a:r>
              <a:rPr lang="en-US" dirty="0"/>
              <a:t>CBR </a:t>
            </a:r>
            <a:r>
              <a:rPr lang="en-US" dirty="0" err="1"/>
              <a:t>programmes</a:t>
            </a:r>
            <a:r>
              <a:rPr lang="en-US" dirty="0"/>
              <a:t> can help in creating links between the communities and existing DPOs in the cities.</a:t>
            </a:r>
          </a:p>
          <a:p>
            <a:r>
              <a:rPr lang="en-US" dirty="0"/>
              <a:t>They can also help in bringing together persons with disabilities, family members and other concerned persons in the formation of such local organizations. Through support for management and leadership training such organizations play a vital role in the CBR </a:t>
            </a:r>
            <a:r>
              <a:rPr lang="en-US" dirty="0" err="1"/>
              <a:t>programme</a:t>
            </a:r>
            <a:r>
              <a:rPr lang="en-US" dirty="0"/>
              <a:t>, for example, in awareness and information activities, as well as in running cooperatives and savings and credit funds.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b="1" i="1" dirty="0"/>
              <a:t>CBR and community committees</a:t>
            </a:r>
          </a:p>
          <a:p>
            <a:r>
              <a:rPr lang="en-US" b="1" i="1" dirty="0"/>
              <a:t>Role of public authorities</a:t>
            </a:r>
          </a:p>
          <a:p>
            <a:r>
              <a:rPr lang="en-US" b="1" i="1" dirty="0"/>
              <a:t>Role of CBR personnel</a:t>
            </a:r>
          </a:p>
          <a:p>
            <a:r>
              <a:rPr lang="en-US" dirty="0"/>
              <a:t>Initially the promotion of CBR activities in low-income and slum areas may require paid staff to work with the community. Such staff could ideally be from the target communities themselves; however, it may not be possible to find persons with the required training. The selection and training of paid staff to work in low-income and slum areas require special attention. The training must emphasize their role as facilitators and the overall goal of community takeover and ownership of the activities.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Activities </a:t>
            </a:r>
          </a:p>
        </p:txBody>
      </p:sp>
      <p:sp>
        <p:nvSpPr>
          <p:cNvPr id="3" name="Content Placeholder 2"/>
          <p:cNvSpPr>
            <a:spLocks noGrp="1"/>
          </p:cNvSpPr>
          <p:nvPr>
            <p:ph sz="quarter" idx="1"/>
          </p:nvPr>
        </p:nvSpPr>
        <p:spPr/>
        <p:txBody>
          <a:bodyPr/>
          <a:lstStyle/>
          <a:p>
            <a:r>
              <a:rPr lang="en-US" dirty="0"/>
              <a:t>Health &amp; Rehabilitation </a:t>
            </a:r>
          </a:p>
          <a:p>
            <a:r>
              <a:rPr lang="en-US" dirty="0"/>
              <a:t>Education</a:t>
            </a:r>
          </a:p>
          <a:p>
            <a:r>
              <a:rPr lang="en-US" dirty="0"/>
              <a:t>Work &amp; income generation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i="1" dirty="0"/>
              <a:t>The urban poor and slum dwellers</a:t>
            </a:r>
          </a:p>
          <a:p>
            <a:r>
              <a:rPr lang="en-US" dirty="0"/>
              <a:t>Past decades have seen a gradual increase in disorderly and informally occupied urban areas, a result of rural–urban migration and displacement of poor population groups in search of livelihoods and survival. These urban areas are known as slums, and they are characterized by the following factors: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r>
              <a:rPr lang="en-US" b="1" u="sng" dirty="0">
                <a:solidFill>
                  <a:srgbClr val="FF0000"/>
                </a:solidFill>
              </a:rPr>
              <a:t>High population density and lack of proper housing</a:t>
            </a:r>
            <a:r>
              <a:rPr lang="en-US" dirty="0"/>
              <a:t>: Large numbers of persons are forced to live together in small spaces. For a majority of poor persons living there, the living spaces may be precarious structures made of mud, tin sheets or plastic, etc.</a:t>
            </a:r>
          </a:p>
          <a:p>
            <a:r>
              <a:rPr lang="en-US" b="1" u="sng" dirty="0">
                <a:solidFill>
                  <a:srgbClr val="FF0000"/>
                </a:solidFill>
              </a:rPr>
              <a:t>Changing dimensions and security: </a:t>
            </a:r>
            <a:r>
              <a:rPr lang="en-US" dirty="0"/>
              <a:t>Some of these areas may be relatively new and constantly threatened by bulldozers. Others may be of a much longer duration, even decades, constantly enlarging with the arrival of new persons. Occasionally the civic authorities may even legalize some areas.</a:t>
            </a:r>
          </a:p>
          <a:p>
            <a:r>
              <a:rPr lang="en-US" b="1" u="sng" dirty="0">
                <a:solidFill>
                  <a:srgbClr val="FF0000"/>
                </a:solidFill>
              </a:rPr>
              <a:t>Poverty: </a:t>
            </a:r>
            <a:r>
              <a:rPr lang="en-US" dirty="0"/>
              <a:t>Though the majority of the inhabitants are poor, unemployed or employed as wage earners or </a:t>
            </a:r>
            <a:r>
              <a:rPr lang="en-US" dirty="0" err="1"/>
              <a:t>labourers</a:t>
            </a:r>
            <a:r>
              <a:rPr lang="en-US" dirty="0"/>
              <a:t> in informal sectors, some persons may be relatively better off in certain longstanding areas.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10000"/>
          </a:bodyPr>
          <a:lstStyle/>
          <a:p>
            <a:r>
              <a:rPr lang="en-US" b="1" u="sng" dirty="0">
                <a:solidFill>
                  <a:srgbClr val="FF0000"/>
                </a:solidFill>
              </a:rPr>
              <a:t>Services: </a:t>
            </a:r>
            <a:r>
              <a:rPr lang="en-US" dirty="0"/>
              <a:t>Many of these areas do not have access to public services such as electricity, roads, hygienic services, drinking water, health care, education, etc.</a:t>
            </a:r>
          </a:p>
          <a:p>
            <a:r>
              <a:rPr lang="en-US" dirty="0"/>
              <a:t> </a:t>
            </a:r>
            <a:r>
              <a:rPr lang="en-US" b="1" u="sng" dirty="0">
                <a:solidFill>
                  <a:srgbClr val="FF0000"/>
                </a:solidFill>
              </a:rPr>
              <a:t>Mobility</a:t>
            </a:r>
            <a:r>
              <a:rPr lang="en-US" dirty="0"/>
              <a:t>: Some inhabitants, especially in long-standing areas, may be relatively stable while others are more mobile, forced to search for alternative places or to come to the urban areas for seasonal work. Persons living in long-standing areas may have been born and raised there.</a:t>
            </a:r>
          </a:p>
          <a:p>
            <a:r>
              <a:rPr lang="en-US" b="1" u="sng" dirty="0">
                <a:solidFill>
                  <a:srgbClr val="FF0000"/>
                </a:solidFill>
              </a:rPr>
              <a:t>Ethnic, religious and linguistic differences: </a:t>
            </a:r>
            <a:r>
              <a:rPr lang="en-US" dirty="0"/>
              <a:t>In some of these areas, the inhabitants may belong to different ethnic, religious or linguistic groups characterized by occasional conflicts.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r>
              <a:rPr lang="en-US" dirty="0"/>
              <a:t>Many need to cope with alien surroundings, different languages, cultures, ethnic origins and religions, etc.</a:t>
            </a:r>
          </a:p>
          <a:p>
            <a:r>
              <a:rPr lang="en-US" dirty="0"/>
              <a:t>For survival, whole families including children may need to work or older children may need to take care of the younger siblings. Even when families realize the importance of education, their children may not have access to education because of the shortage of schools in the </a:t>
            </a:r>
            <a:r>
              <a:rPr lang="en-US" dirty="0" err="1"/>
              <a:t>neighbourhood</a:t>
            </a:r>
            <a:r>
              <a:rPr lang="en-US" dirty="0"/>
              <a:t>, because of teachers’ attitudes or because of bureaucratic difficulties such as the lack of children’s birth certificates.</a:t>
            </a:r>
          </a:p>
          <a:p>
            <a:r>
              <a:rPr lang="en-US" dirty="0"/>
              <a:t>Other problems resulting from this situation include violence, drug and substance abuse, prostitution, child </a:t>
            </a:r>
            <a:r>
              <a:rPr lang="en-US" dirty="0" err="1"/>
              <a:t>begger</a:t>
            </a:r>
            <a:r>
              <a:rPr lang="en-US" dirty="0"/>
              <a:t> etc. Lack of hygiene and basic health services may lead to higher risks of infections, ill health and disabilities with high rates of morbidity and mortality. Violence, especially towards vulnerable groups such as persons with disability, can be a serious problem.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dirty="0"/>
              <a:t>Given all these conditions, it is difficult to visualize a “community” among the urban poor and slum dwellers. However, family members, friends, </a:t>
            </a:r>
            <a:r>
              <a:rPr lang="en-US" dirty="0" err="1"/>
              <a:t>neighbours</a:t>
            </a:r>
            <a:r>
              <a:rPr lang="en-US" dirty="0"/>
              <a:t> and concerned persons in the low-income and slum areas can constitute a first level of “community”. </a:t>
            </a:r>
          </a:p>
          <a:p>
            <a:r>
              <a:rPr lang="en-US" dirty="0"/>
              <a:t>In addition, in long-standing slum areas there may be persons who are </a:t>
            </a:r>
          </a:p>
          <a:p>
            <a:r>
              <a:rPr lang="en-US" dirty="0"/>
              <a:t>Recognized leaders because of their political, civic or religious role.</a:t>
            </a:r>
          </a:p>
          <a:p>
            <a:r>
              <a:rPr lang="en-US" dirty="0"/>
              <a:t>Organizations or informal groups of women and/or youths in the slums and urban poor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533400"/>
            <a:ext cx="8153400" cy="990600"/>
          </a:xfrm>
        </p:spPr>
        <p:txBody>
          <a:bodyPr>
            <a:normAutofit fontScale="90000"/>
          </a:bodyPr>
          <a:lstStyle/>
          <a:p>
            <a:r>
              <a:rPr lang="en-US" b="1" i="1" dirty="0"/>
              <a:t>Initiating CBR strategies</a:t>
            </a:r>
            <a:br>
              <a:rPr lang="en-US" b="1" i="1" dirty="0"/>
            </a:b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Concerned parents or local grass-roots groups -  initiate a CBR </a:t>
            </a:r>
            <a:r>
              <a:rPr lang="en-US" dirty="0" err="1"/>
              <a:t>programme</a:t>
            </a:r>
            <a:r>
              <a:rPr lang="en-US" dirty="0"/>
              <a:t> </a:t>
            </a:r>
          </a:p>
          <a:p>
            <a:r>
              <a:rPr lang="en-US" dirty="0"/>
              <a:t>Intervention of external facilitating agencies, which could be governmental authorities or local NGO</a:t>
            </a:r>
          </a:p>
          <a:p>
            <a:r>
              <a:rPr lang="en-US" dirty="0"/>
              <a:t>Before any such </a:t>
            </a:r>
            <a:r>
              <a:rPr lang="en-US" dirty="0" err="1"/>
              <a:t>programme</a:t>
            </a:r>
            <a:r>
              <a:rPr lang="en-US" dirty="0"/>
              <a:t> starts, the communities need to have some </a:t>
            </a:r>
            <a:r>
              <a:rPr lang="en-US" u="sng" dirty="0"/>
              <a:t>familiarity with and confidence </a:t>
            </a:r>
            <a:r>
              <a:rPr lang="en-US" dirty="0"/>
              <a:t>in the persons belonging to the initiating agencies. </a:t>
            </a:r>
          </a:p>
          <a:p>
            <a:r>
              <a:rPr lang="en-US" dirty="0"/>
              <a:t>At the same time it is essential for the initiating agencies to have a </a:t>
            </a:r>
            <a:r>
              <a:rPr lang="en-US" u="sng" dirty="0"/>
              <a:t>good knowledge about the people and their main problems. </a:t>
            </a:r>
          </a:p>
          <a:p>
            <a:r>
              <a:rPr lang="en-US" dirty="0"/>
              <a:t>Thus, a CBR </a:t>
            </a:r>
            <a:r>
              <a:rPr lang="en-US" dirty="0" err="1"/>
              <a:t>programme</a:t>
            </a:r>
            <a:r>
              <a:rPr lang="en-US" dirty="0"/>
              <a:t> should be seen as a </a:t>
            </a:r>
            <a:r>
              <a:rPr lang="en-US" u="sng" dirty="0"/>
              <a:t>slow and gradual process.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10000"/>
          </a:bodyPr>
          <a:lstStyle/>
          <a:p>
            <a:r>
              <a:rPr lang="en-US" dirty="0"/>
              <a:t>In addition, before any CBR activity starts, it is necessary to define the target area and to identify key persons and local institutions and organizations already present in the area. </a:t>
            </a:r>
          </a:p>
          <a:p>
            <a:r>
              <a:rPr lang="en-US" dirty="0"/>
              <a:t>It is important to discuss and define the activities needed with community members and community leaders.</a:t>
            </a:r>
          </a:p>
          <a:p>
            <a:r>
              <a:rPr lang="en-US" dirty="0"/>
              <a:t>It may not be very easy to organize a meeting with community members, especially the family members of disabled persons and other vulnerable groups, to explain the ideas and to set in motion the first discussions, especially if the persons promoting the CBR </a:t>
            </a:r>
            <a:r>
              <a:rPr lang="en-US" dirty="0" err="1"/>
              <a:t>programme</a:t>
            </a:r>
            <a:r>
              <a:rPr lang="en-US" dirty="0"/>
              <a:t> are perceived as outsiders.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dirty="0"/>
              <a:t>One possible initial step is to introduce a basic service, such as a nursery school or basic health care, or to strengthen an existing service, which would give the community a chance to interact with the initiating agency and to build familiarity and confidence. </a:t>
            </a:r>
          </a:p>
          <a:p>
            <a:r>
              <a:rPr lang="en-US" dirty="0"/>
              <a:t>It would also allow the agency staff to learn about and discuss community needs, priorities and problems. Existing local initiatives started by concerned parents and groups can be very important and all those concerned can be involved in discussions and planning from the outset.</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192</TotalTime>
  <Words>1405</Words>
  <Application>Microsoft Office PowerPoint</Application>
  <PresentationFormat>On-screen Show (4:3)</PresentationFormat>
  <Paragraphs>49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Median</vt:lpstr>
      <vt:lpstr>CBR STRATEGIES IN  URBAN AREA   Dr. doss Prakash Dept. OF community physiotherapy MGM institute of physiotherapy  CHH. SAMBHAJINAGAR </vt:lpstr>
      <vt:lpstr>Slide 2</vt:lpstr>
      <vt:lpstr>Slide 3</vt:lpstr>
      <vt:lpstr>Slide 4</vt:lpstr>
      <vt:lpstr>Slide 5</vt:lpstr>
      <vt:lpstr>Slide 6</vt:lpstr>
      <vt:lpstr>Initiating CBR strategies </vt:lpstr>
      <vt:lpstr>Slide 8</vt:lpstr>
      <vt:lpstr>Slide 9</vt:lpstr>
      <vt:lpstr>Slide 10</vt:lpstr>
      <vt:lpstr>Understanding the needs</vt:lpstr>
      <vt:lpstr>Empowerment and community participation</vt:lpstr>
      <vt:lpstr>Slide 13</vt:lpstr>
      <vt:lpstr>Promoting DPOs </vt:lpstr>
      <vt:lpstr>Slide 15</vt:lpstr>
      <vt:lpstr>Activities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CBR STRATEGIES IN  URBAN AREA Dr. doss prakash mgmiop</dc:title>
  <dc:creator>Doss Prakash</dc:creator>
  <cp:lastModifiedBy>DOSS PARKASH</cp:lastModifiedBy>
  <cp:revision>12</cp:revision>
  <dcterms:created xsi:type="dcterms:W3CDTF">2006-08-16T00:00:00Z</dcterms:created>
  <dcterms:modified xsi:type="dcterms:W3CDTF">2024-07-05T02:55:33Z</dcterms:modified>
</cp:coreProperties>
</file>